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8" r:id="rId3"/>
    <p:sldId id="269" r:id="rId4"/>
    <p:sldId id="273" r:id="rId5"/>
    <p:sldId id="276" r:id="rId6"/>
    <p:sldId id="277" r:id="rId7"/>
    <p:sldId id="278" r:id="rId8"/>
    <p:sldId id="279" r:id="rId9"/>
    <p:sldId id="280" r:id="rId10"/>
    <p:sldId id="284" r:id="rId11"/>
    <p:sldId id="292" r:id="rId12"/>
    <p:sldId id="294" r:id="rId13"/>
    <p:sldId id="295" r:id="rId14"/>
    <p:sldId id="315" r:id="rId15"/>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p:scale>
          <a:sx n="50" d="100"/>
          <a:sy n="50" d="100"/>
        </p:scale>
        <p:origin x="-1764" y="-44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12.03.2015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12.03.2015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12.03.2015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12.03.2015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5B106E36-FD25-4E2D-B0AA-010F637433A0}" type="datetimeFigureOut">
              <a:rPr lang="ru-RU" smtClean="0"/>
              <a:pPr/>
              <a:t>12.03.2015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5B106E36-FD25-4E2D-B0AA-010F637433A0}" type="datetimeFigureOut">
              <a:rPr lang="ru-RU" smtClean="0"/>
              <a:pPr/>
              <a:t>12.03.2015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5B106E36-FD25-4E2D-B0AA-010F637433A0}" type="datetimeFigureOut">
              <a:rPr lang="ru-RU" smtClean="0"/>
              <a:pPr/>
              <a:t>12.03.2015</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5B106E36-FD25-4E2D-B0AA-010F637433A0}" type="datetimeFigureOut">
              <a:rPr lang="ru-RU" smtClean="0"/>
              <a:pPr/>
              <a:t>12.03.2015</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B106E36-FD25-4E2D-B0AA-010F637433A0}" type="datetimeFigureOut">
              <a:rPr lang="ru-RU" smtClean="0"/>
              <a:pPr/>
              <a:t>12.03.2015</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12.03.2015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12.03.2015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106E36-FD25-4E2D-B0AA-010F637433A0}" type="datetimeFigureOut">
              <a:rPr lang="ru-RU" smtClean="0"/>
              <a:pPr/>
              <a:t>12.03.2015</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5C68B6-61C2-468F-89AB-4B9F7531AA68}"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785786" y="357166"/>
            <a:ext cx="7772400" cy="2386028"/>
          </a:xfrm>
        </p:spPr>
        <p:txBody>
          <a:bodyPr>
            <a:normAutofit fontScale="90000"/>
          </a:bodyPr>
          <a:lstStyle/>
          <a:p>
            <a:r>
              <a:rPr lang="en-US" b="1" dirty="0" smtClean="0">
                <a:solidFill>
                  <a:srgbClr val="FF0000"/>
                </a:solidFill>
              </a:rPr>
              <a:t/>
            </a:r>
            <a:br>
              <a:rPr lang="en-US" b="1" dirty="0" smtClean="0">
                <a:solidFill>
                  <a:srgbClr val="FF0000"/>
                </a:solidFill>
              </a:rPr>
            </a:br>
            <a:r>
              <a:rPr lang="en-US" b="1" dirty="0" smtClean="0">
                <a:solidFill>
                  <a:srgbClr val="0070C0"/>
                </a:solidFill>
              </a:rPr>
              <a:t>Lecture 8</a:t>
            </a:r>
            <a:r>
              <a:rPr lang="kk-KZ" b="1" dirty="0" smtClean="0">
                <a:solidFill>
                  <a:srgbClr val="0070C0"/>
                </a:solidFill>
              </a:rPr>
              <a:t>. </a:t>
            </a:r>
            <a:r>
              <a:rPr lang="en-US" b="1" dirty="0" smtClean="0">
                <a:solidFill>
                  <a:srgbClr val="0070C0"/>
                </a:solidFill>
              </a:rPr>
              <a:t>Main principles and methods of planning of the personnel</a:t>
            </a:r>
            <a:r>
              <a:rPr lang="en-US" b="1" dirty="0" smtClean="0"/>
              <a:t/>
            </a:r>
            <a:br>
              <a:rPr lang="en-US" b="1" dirty="0" smtClean="0"/>
            </a:br>
            <a:endParaRPr lang="ru-RU" dirty="0">
              <a:solidFill>
                <a:srgbClr val="FF0000"/>
              </a:solidFill>
            </a:endParaRPr>
          </a:p>
        </p:txBody>
      </p:sp>
      <p:pic>
        <p:nvPicPr>
          <p:cNvPr id="4" name="Рисунок 3" descr="iert.jpg"/>
          <p:cNvPicPr>
            <a:picLocks noChangeAspect="1"/>
          </p:cNvPicPr>
          <p:nvPr/>
        </p:nvPicPr>
        <p:blipFill>
          <a:blip r:embed="rId2"/>
          <a:stretch>
            <a:fillRect/>
          </a:stretch>
        </p:blipFill>
        <p:spPr>
          <a:xfrm>
            <a:off x="1500166" y="2809874"/>
            <a:ext cx="6572295" cy="3548084"/>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sz="3100" b="1" dirty="0" smtClean="0"/>
              <a:t/>
            </a:r>
            <a:br>
              <a:rPr lang="ru-RU" sz="3100" b="1" dirty="0" smtClean="0"/>
            </a:br>
            <a:r>
              <a:rPr lang="ru-RU" sz="3100" dirty="0" smtClean="0"/>
              <a:t/>
            </a:r>
            <a:br>
              <a:rPr lang="ru-RU" sz="3100" dirty="0" smtClean="0"/>
            </a:br>
            <a:r>
              <a:rPr lang="ru-RU" sz="3100" dirty="0" smtClean="0"/>
              <a:t/>
            </a:r>
            <a:br>
              <a:rPr lang="ru-RU" sz="3100" dirty="0" smtClean="0"/>
            </a:br>
            <a:r>
              <a:rPr lang="ru-RU" sz="3100" dirty="0" smtClean="0"/>
              <a:t/>
            </a:r>
            <a:br>
              <a:rPr lang="ru-RU" sz="3100" dirty="0" smtClean="0"/>
            </a:br>
            <a:r>
              <a:rPr lang="ru-RU" sz="3100" dirty="0" smtClean="0"/>
              <a:t/>
            </a:r>
            <a:br>
              <a:rPr lang="ru-RU" sz="3100" dirty="0" smtClean="0"/>
            </a:br>
            <a:r>
              <a:rPr lang="en-US" dirty="0" smtClean="0"/>
              <a:t>Methods </a:t>
            </a:r>
            <a:r>
              <a:rPr lang="en-US" dirty="0" smtClean="0"/>
              <a:t>of planning of the personnel </a:t>
            </a:r>
            <a:r>
              <a:rPr lang="ru-RU" dirty="0" smtClean="0"/>
              <a:t/>
            </a:r>
            <a:br>
              <a:rPr lang="ru-RU" dirty="0" smtClean="0"/>
            </a:br>
            <a:endParaRPr lang="ru-RU" dirty="0"/>
          </a:p>
        </p:txBody>
      </p:sp>
      <p:sp>
        <p:nvSpPr>
          <p:cNvPr id="3" name="Содержимое 2"/>
          <p:cNvSpPr>
            <a:spLocks noGrp="1"/>
          </p:cNvSpPr>
          <p:nvPr>
            <p:ph idx="1"/>
          </p:nvPr>
        </p:nvSpPr>
        <p:spPr>
          <a:xfrm>
            <a:off x="3575050" y="273050"/>
            <a:ext cx="5568950" cy="6299222"/>
          </a:xfrm>
        </p:spPr>
        <p:txBody>
          <a:bodyPr>
            <a:normAutofit fontScale="85000" lnSpcReduction="10000"/>
          </a:bodyPr>
          <a:lstStyle/>
          <a:p>
            <a:pPr>
              <a:buNone/>
            </a:pPr>
            <a:endParaRPr lang="en-US" sz="4200" b="1" dirty="0" smtClean="0"/>
          </a:p>
          <a:p>
            <a:r>
              <a:rPr lang="en-US" sz="2400" dirty="0" smtClean="0"/>
              <a:t>At planning of requirement for the personnel various methods can be used.</a:t>
            </a:r>
          </a:p>
          <a:p>
            <a:r>
              <a:rPr lang="en-US" sz="2400" dirty="0" smtClean="0"/>
              <a:t>The balance method is based on mutual coordination of resources which the </a:t>
            </a:r>
            <a:r>
              <a:rPr lang="en-US" sz="2400" dirty="0" smtClean="0"/>
              <a:t>organization, </a:t>
            </a:r>
            <a:r>
              <a:rPr lang="en-US" sz="2400" dirty="0" smtClean="0"/>
              <a:t>and requirements for them within the limits of the planned period has. </a:t>
            </a:r>
          </a:p>
          <a:p>
            <a:r>
              <a:rPr lang="en-US" sz="2400" dirty="0" smtClean="0"/>
              <a:t>If in comparison with requirements it is not enough resources, there is a search of their additional sources, allowing to cover the deficit. </a:t>
            </a:r>
          </a:p>
          <a:p>
            <a:r>
              <a:rPr lang="en-US" sz="2400" dirty="0" smtClean="0"/>
              <a:t>It is possible to involve necessary resources with internal or a work foreign market. The algorithm of calculation of actual requirement for the personnel is presented to tab. </a:t>
            </a:r>
          </a:p>
          <a:p>
            <a:r>
              <a:rPr lang="en-US" sz="2400" dirty="0" smtClean="0"/>
              <a:t>The standard method of planning consists that norms of expenses of various resources (in our case </a:t>
            </a:r>
            <a:r>
              <a:rPr lang="en-US" sz="2400" dirty="0" err="1" smtClean="0"/>
              <a:t>labour</a:t>
            </a:r>
            <a:r>
              <a:rPr lang="en-US" sz="2400" dirty="0" smtClean="0"/>
              <a:t>) on a unit of production (in this case working hours, the wages fund expense and so forth become a basis of planned targets for the certain period).</a:t>
            </a:r>
          </a:p>
          <a:p>
            <a:endParaRPr lang="ru-RU" sz="4200" dirty="0" smtClean="0"/>
          </a:p>
          <a:p>
            <a:endParaRPr lang="ru-RU" dirty="0"/>
          </a:p>
        </p:txBody>
      </p:sp>
      <p:sp>
        <p:nvSpPr>
          <p:cNvPr id="4" name="Текст 3"/>
          <p:cNvSpPr>
            <a:spLocks noGrp="1"/>
          </p:cNvSpPr>
          <p:nvPr>
            <p:ph type="body" sz="half" idx="2"/>
          </p:nvPr>
        </p:nvSpPr>
        <p:spPr/>
        <p:txBody>
          <a:bodyPr/>
          <a:lstStyle/>
          <a:p>
            <a:endParaRPr lang="ru-RU" dirty="0"/>
          </a:p>
        </p:txBody>
      </p:sp>
      <p:pic>
        <p:nvPicPr>
          <p:cNvPr id="5" name="Рисунок 4" descr="i456z.jpg"/>
          <p:cNvPicPr>
            <a:picLocks noChangeAspect="1"/>
          </p:cNvPicPr>
          <p:nvPr/>
        </p:nvPicPr>
        <p:blipFill>
          <a:blip r:embed="rId2"/>
          <a:stretch>
            <a:fillRect/>
          </a:stretch>
        </p:blipFill>
        <p:spPr>
          <a:xfrm>
            <a:off x="0" y="1071546"/>
            <a:ext cx="3500430" cy="5286412"/>
          </a:xfrm>
          <a:prstGeom prst="rect">
            <a:avLst/>
          </a:prstGeo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571480"/>
            <a:ext cx="8229600" cy="5554683"/>
          </a:xfrm>
        </p:spPr>
        <p:txBody>
          <a:bodyPr>
            <a:normAutofit fontScale="85000" lnSpcReduction="20000"/>
          </a:bodyPr>
          <a:lstStyle/>
          <a:p>
            <a:r>
              <a:rPr lang="en-US" dirty="0" smtClean="0"/>
              <a:t>To </a:t>
            </a:r>
            <a:r>
              <a:rPr lang="en-US" dirty="0" err="1" smtClean="0"/>
              <a:t>matematiko</a:t>
            </a:r>
            <a:r>
              <a:rPr lang="en-US" dirty="0" smtClean="0"/>
              <a:t>-statistical it is possible to carry following methods of planning of requirement for the personnel.</a:t>
            </a:r>
          </a:p>
          <a:p>
            <a:r>
              <a:rPr lang="en-US" i="1" dirty="0" smtClean="0"/>
              <a:t>Extrapolation method - transferring of a today's situation (proportions) to the future. </a:t>
            </a:r>
          </a:p>
          <a:p>
            <a:r>
              <a:rPr lang="en-US" dirty="0" smtClean="0"/>
              <a:t>Appeal of this method consists in its general availability; limitation - in impossibility to consider change in </a:t>
            </a:r>
            <a:r>
              <a:rPr lang="en-US" dirty="0" err="1" smtClean="0"/>
              <a:t>organisation</a:t>
            </a:r>
            <a:r>
              <a:rPr lang="en-US" dirty="0" smtClean="0"/>
              <a:t> and environment development. </a:t>
            </a:r>
          </a:p>
          <a:p>
            <a:r>
              <a:rPr lang="en-US" dirty="0" smtClean="0"/>
              <a:t>Therefore the method approaches for short-term planning and for the </a:t>
            </a:r>
            <a:r>
              <a:rPr lang="en-US" dirty="0" err="1" smtClean="0"/>
              <a:t>organisations</a:t>
            </a:r>
            <a:r>
              <a:rPr lang="en-US" dirty="0" smtClean="0"/>
              <a:t> with the stable structure, operating in stable environment. </a:t>
            </a:r>
          </a:p>
          <a:p>
            <a:r>
              <a:rPr lang="en-US" dirty="0" smtClean="0"/>
              <a:t>Many </a:t>
            </a:r>
            <a:r>
              <a:rPr lang="en-US" dirty="0" err="1" smtClean="0"/>
              <a:t>organisations</a:t>
            </a:r>
            <a:r>
              <a:rPr lang="en-US" dirty="0" smtClean="0"/>
              <a:t> use a method of the corrected extrapolation which considers changes in the ratio the factors defining number of employees - </a:t>
            </a:r>
            <a:r>
              <a:rPr lang="en-US" dirty="0" err="1" smtClean="0"/>
              <a:t>labour</a:t>
            </a:r>
            <a:r>
              <a:rPr lang="en-US" dirty="0" smtClean="0"/>
              <a:t> productivity increase, rise in prices etc.</a:t>
            </a:r>
          </a:p>
          <a:p>
            <a:endParaRPr lang="ru-RU" dirty="0" smtClean="0"/>
          </a:p>
          <a:p>
            <a:endParaRPr lang="ru-RU"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571480"/>
            <a:ext cx="8229600" cy="5554683"/>
          </a:xfrm>
        </p:spPr>
        <p:txBody>
          <a:bodyPr>
            <a:normAutofit fontScale="85000" lnSpcReduction="10000"/>
          </a:bodyPr>
          <a:lstStyle/>
          <a:p>
            <a:r>
              <a:rPr lang="en-US" sz="3300" dirty="0" smtClean="0"/>
              <a:t>Methods </a:t>
            </a:r>
            <a:r>
              <a:rPr lang="en-US" sz="3300" dirty="0" smtClean="0"/>
              <a:t>of linear programming allow by the decision of system of the equations and the inequalities connecting a number of variable indicators, to define their optimum sizes in a mutual combination. </a:t>
            </a:r>
          </a:p>
          <a:p>
            <a:r>
              <a:rPr lang="en-US" sz="3300" dirty="0" smtClean="0"/>
              <a:t>It helps to choose by the set criterion the most suitable variant of functioning or development of object of management, for example the distribution of workers allowing, on the one hand, most full to serve all clients, and on the other hand, to make it at the minimum expenses etc. </a:t>
            </a:r>
          </a:p>
          <a:p>
            <a:r>
              <a:rPr lang="en-US" sz="3300" dirty="0" smtClean="0"/>
              <a:t>However possibilities of application of this method in sphere of personnel planning are limited</a:t>
            </a:r>
            <a:r>
              <a:rPr lang="en-US" b="1" dirty="0" smtClean="0"/>
              <a:t>.</a:t>
            </a:r>
          </a:p>
          <a:p>
            <a:endParaRPr lang="ru-RU" dirty="0" smtClean="0"/>
          </a:p>
          <a:p>
            <a:endParaRPr lang="ru-RU"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500042"/>
            <a:ext cx="8229600" cy="5626121"/>
          </a:xfrm>
        </p:spPr>
        <p:txBody>
          <a:bodyPr>
            <a:normAutofit fontScale="62500" lnSpcReduction="20000"/>
          </a:bodyPr>
          <a:lstStyle/>
          <a:p>
            <a:r>
              <a:rPr lang="ru-RU" b="1" dirty="0" smtClean="0"/>
              <a:t>пор</a:t>
            </a:r>
            <a:r>
              <a:rPr lang="ru-RU" b="1" dirty="0" smtClean="0"/>
              <a:t>, пока эксперты не достигнут соглашения в отношении потребностей в рабочей силе</a:t>
            </a:r>
            <a:r>
              <a:rPr lang="ru-RU" b="1" dirty="0" smtClean="0"/>
              <a:t>.</a:t>
            </a:r>
            <a:endParaRPr lang="en-US" b="1" dirty="0" smtClean="0"/>
          </a:p>
          <a:p>
            <a:r>
              <a:rPr lang="en-US" b="1" i="1" dirty="0" smtClean="0"/>
              <a:t>The method of expert estimations is based on use of opinions of experts for definition of requirements for the personnel. </a:t>
            </a:r>
          </a:p>
          <a:p>
            <a:r>
              <a:rPr lang="en-US" b="1" dirty="0" smtClean="0"/>
              <a:t>Such experts in the </a:t>
            </a:r>
            <a:r>
              <a:rPr lang="en-US" b="1" dirty="0" err="1" smtClean="0"/>
              <a:t>organisation</a:t>
            </a:r>
            <a:r>
              <a:rPr lang="en-US" b="1" dirty="0" smtClean="0"/>
              <a:t> are, first of all, heads of divisions. </a:t>
            </a:r>
          </a:p>
          <a:p>
            <a:r>
              <a:rPr lang="en-US" b="1" dirty="0" smtClean="0"/>
              <a:t>The service of management is engaged in the personnel in gathering and processing of estimations. </a:t>
            </a:r>
          </a:p>
          <a:p>
            <a:r>
              <a:rPr lang="en-US" b="1" dirty="0" smtClean="0"/>
              <a:t>Depending on the sizes of the </a:t>
            </a:r>
            <a:r>
              <a:rPr lang="en-US" b="1" dirty="0" err="1" smtClean="0"/>
              <a:t>organisation</a:t>
            </a:r>
            <a:r>
              <a:rPr lang="en-US" b="1" dirty="0" smtClean="0"/>
              <a:t> and number of linear heads various methods - group discussion, the written review (when the questionnaire is offered to answer each head on prepared by service of management with the personnel), a method of </a:t>
            </a:r>
            <a:r>
              <a:rPr lang="en-US" b="1" dirty="0" err="1" smtClean="0"/>
              <a:t>Delfi</a:t>
            </a:r>
            <a:r>
              <a:rPr lang="en-US" b="1" dirty="0" smtClean="0"/>
              <a:t> - written dialogue between service of the personnel and a commission of experts for this purpose can be used. </a:t>
            </a:r>
          </a:p>
          <a:p>
            <a:r>
              <a:rPr lang="en-US" b="1" dirty="0" smtClean="0"/>
              <a:t>The personnel service develops the questionnaire concerning requirements for the personnel and directs to its experts, then processes their answers and returns the </a:t>
            </a:r>
            <a:r>
              <a:rPr lang="en-US" b="1" dirty="0" smtClean="0"/>
              <a:t>generalized </a:t>
            </a:r>
            <a:r>
              <a:rPr lang="en-US" b="1" dirty="0" smtClean="0"/>
              <a:t>results to experts together with questions. </a:t>
            </a:r>
          </a:p>
          <a:p>
            <a:r>
              <a:rPr lang="en-US" b="1" dirty="0" smtClean="0"/>
              <a:t>This procedure repeats until experts will not reach the agreement concerning requirements for a </a:t>
            </a:r>
            <a:r>
              <a:rPr lang="en-US" b="1" dirty="0" err="1" smtClean="0"/>
              <a:t>labour</a:t>
            </a:r>
            <a:r>
              <a:rPr lang="en-US" b="1" dirty="0" smtClean="0"/>
              <a:t>.</a:t>
            </a:r>
          </a:p>
          <a:p>
            <a:endParaRPr lang="ru-RU" dirty="0" smtClean="0"/>
          </a:p>
          <a:p>
            <a:endParaRPr lang="ru-RU"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Заголовок 1"/>
          <p:cNvSpPr>
            <a:spLocks noGrp="1"/>
          </p:cNvSpPr>
          <p:nvPr>
            <p:ph type="title"/>
          </p:nvPr>
        </p:nvSpPr>
        <p:spPr>
          <a:xfrm>
            <a:off x="457200" y="320675"/>
            <a:ext cx="7239000" cy="1143000"/>
          </a:xfrm>
        </p:spPr>
        <p:txBody>
          <a:bodyPr/>
          <a:lstStyle/>
          <a:p>
            <a:r>
              <a:rPr lang="en-US" smtClean="0"/>
              <a:t>Thank you for your attention</a:t>
            </a:r>
            <a:endParaRPr lang="ru-RU" smtClean="0"/>
          </a:p>
        </p:txBody>
      </p:sp>
      <p:pic>
        <p:nvPicPr>
          <p:cNvPr id="5" name="Picture 4" descr="claphands"/>
          <p:cNvPicPr>
            <a:picLocks noGrp="1" noChangeAspect="1" noChangeArrowheads="1"/>
          </p:cNvPicPr>
          <p:nvPr>
            <p:ph idx="1"/>
          </p:nvPr>
        </p:nvPicPr>
        <p:blipFill>
          <a:blip r:embed="rId2">
            <a:lum bright="12000"/>
          </a:blip>
          <a:stretch>
            <a:fillRect/>
          </a:stretch>
        </p:blipFill>
        <p:spPr>
          <a:xfrm>
            <a:off x="381000" y="1752600"/>
            <a:ext cx="8229600" cy="4495800"/>
          </a:xfrm>
          <a:solidFill>
            <a:srgbClr val="FFFFFF">
              <a:shade val="85000"/>
            </a:srgbClr>
          </a:solidFill>
          <a:ln w="88900" cap="sq">
            <a:solidFill>
              <a:srgbClr val="FFFFFF"/>
            </a:solidFill>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0" y="642918"/>
            <a:ext cx="9144000" cy="6215082"/>
          </a:xfrm>
          <a:noFill/>
        </p:spPr>
        <p:txBody>
          <a:bodyPr>
            <a:normAutofit fontScale="25000" lnSpcReduction="20000"/>
          </a:bodyPr>
          <a:lstStyle/>
          <a:p>
            <a:r>
              <a:rPr lang="en-US" sz="7200" b="1" dirty="0" smtClean="0">
                <a:solidFill>
                  <a:srgbClr val="FF0000"/>
                </a:solidFill>
              </a:rPr>
              <a:t>Principles </a:t>
            </a:r>
            <a:r>
              <a:rPr lang="en-US" sz="7200" b="1" dirty="0" smtClean="0">
                <a:solidFill>
                  <a:srgbClr val="FF0000"/>
                </a:solidFill>
              </a:rPr>
              <a:t>of planning of the personnel</a:t>
            </a:r>
            <a:endParaRPr lang="kk-KZ" sz="7200" b="1" dirty="0" smtClean="0">
              <a:solidFill>
                <a:srgbClr val="FF0000"/>
              </a:solidFill>
            </a:endParaRPr>
          </a:p>
          <a:p>
            <a:r>
              <a:rPr lang="en-US" sz="7200" dirty="0" smtClean="0"/>
              <a:t>Process of planning of the personnel is based on a number of principles which are necessary for considering in the course of its </a:t>
            </a:r>
            <a:r>
              <a:rPr lang="en-US" sz="7200" dirty="0" smtClean="0"/>
              <a:t>realization.</a:t>
            </a:r>
            <a:endParaRPr lang="kk-KZ" sz="7200" dirty="0" smtClean="0"/>
          </a:p>
          <a:p>
            <a:r>
              <a:rPr lang="en-US" sz="7200" dirty="0" smtClean="0"/>
              <a:t>First of all it is an involvement of employees of the </a:t>
            </a:r>
            <a:r>
              <a:rPr lang="en-US" sz="7200" dirty="0" smtClean="0"/>
              <a:t>organization </a:t>
            </a:r>
            <a:r>
              <a:rPr lang="en-US" sz="7200" dirty="0" smtClean="0"/>
              <a:t>into work on the plan already at the earliest stages of its drawing up.</a:t>
            </a:r>
            <a:endParaRPr lang="kk-KZ" sz="7200" dirty="0" smtClean="0"/>
          </a:p>
          <a:p>
            <a:r>
              <a:rPr lang="en-US" sz="7200" dirty="0" smtClean="0"/>
              <a:t>Other principle of planning of the personnel - a continuity caused by corresponding character of economic activities of the </a:t>
            </a:r>
            <a:r>
              <a:rPr lang="en-US" sz="7200" dirty="0" smtClean="0"/>
              <a:t>organization </a:t>
            </a:r>
            <a:r>
              <a:rPr lang="en-US" sz="7200" dirty="0" smtClean="0"/>
              <a:t>and that circumstance that the personnel is in constant movement. Thus planning is considered not as the individual certificate, and as constantly repeating process.</a:t>
            </a:r>
            <a:endParaRPr lang="kk-KZ" sz="7200" dirty="0" smtClean="0"/>
          </a:p>
          <a:p>
            <a:r>
              <a:rPr lang="en-US" sz="7200" dirty="0" smtClean="0"/>
              <a:t>The flexibility principle means possibility of constant entering adjustments </a:t>
            </a:r>
            <a:r>
              <a:rPr lang="en-US" sz="7200" dirty="0" smtClean="0"/>
              <a:t> </a:t>
            </a:r>
            <a:r>
              <a:rPr lang="en-US" sz="7200" dirty="0" smtClean="0"/>
              <a:t>in earlier made personnel decisions according to changing circumstances. For flexibility maintenance in plans possibility of freedom of maneuver in certain limits should be put.</a:t>
            </a:r>
            <a:endParaRPr lang="kk-KZ" sz="7200" dirty="0" smtClean="0"/>
          </a:p>
          <a:p>
            <a:r>
              <a:rPr lang="en-US" sz="7200" dirty="0" smtClean="0"/>
              <a:t>The unity and interrelation of activity of separate parts of the </a:t>
            </a:r>
            <a:r>
              <a:rPr lang="en-US" sz="7200" dirty="0" smtClean="0"/>
              <a:t>organization </a:t>
            </a:r>
            <a:r>
              <a:rPr lang="en-US" sz="7200" dirty="0" smtClean="0"/>
              <a:t>demands observance of such principle of planning, as the coordination of plans on the personnel in the form of coordination and integration. Coordination is carried out "across" - between divisions of one level, and integration - «on a vertical», between above - and subordinate.</a:t>
            </a:r>
            <a:endParaRPr lang="kk-KZ" sz="7200" dirty="0" smtClean="0"/>
          </a:p>
          <a:p>
            <a:r>
              <a:rPr lang="en-US" sz="7200" dirty="0" smtClean="0"/>
              <a:t>The profitability principle means that expenses for scheduling should be less effect brought by its performance. As a planning principle it is possible to consider also creation of necessary conditions for plan performance.</a:t>
            </a:r>
            <a:endParaRPr lang="kk-KZ" sz="7200" dirty="0" smtClean="0"/>
          </a:p>
          <a:p>
            <a:r>
              <a:rPr lang="en-US" sz="7200" dirty="0" smtClean="0"/>
              <a:t>The considered principles are universal, suitable for various levels of management; at the same time at each level can be applied and specific principles.</a:t>
            </a:r>
            <a:endParaRPr lang="kk-KZ" sz="7200" dirty="0" smtClean="0"/>
          </a:p>
          <a:p>
            <a:r>
              <a:rPr lang="en-US" sz="7200" dirty="0" smtClean="0"/>
              <a:t>For example, at planning in division the important role is played by a bottleneck principle: the general productivity will be defined by the worker possessing the lowest productivity. At the same time at </a:t>
            </a:r>
            <a:r>
              <a:rPr lang="en-US" sz="7200" dirty="0" smtClean="0"/>
              <a:t>organization </a:t>
            </a:r>
            <a:r>
              <a:rPr lang="en-US" sz="7200" dirty="0" smtClean="0"/>
              <a:t>level this principle usually is not applied, but hardly probable not the major </a:t>
            </a:r>
            <a:r>
              <a:rPr lang="en-US" sz="7200" dirty="0" smtClean="0"/>
              <a:t>.</a:t>
            </a:r>
            <a:endParaRPr lang="kk-KZ" sz="7200" dirty="0" smtClean="0"/>
          </a:p>
          <a:p>
            <a:endParaRPr lang="kk-KZ" sz="6400" b="1" dirty="0" smtClean="0"/>
          </a:p>
          <a:p>
            <a:endParaRPr lang="kk-KZ" sz="6400" b="1" dirty="0" smtClean="0"/>
          </a:p>
          <a:p>
            <a:endParaRPr lang="kk-KZ" sz="6400" b="1" dirty="0" smtClean="0"/>
          </a:p>
          <a:p>
            <a:endParaRPr lang="kk-KZ" sz="6400" b="1" dirty="0" smtClean="0"/>
          </a:p>
          <a:p>
            <a:endParaRPr lang="kk-KZ" sz="6400" b="1" dirty="0" smtClean="0"/>
          </a:p>
          <a:p>
            <a:endParaRPr lang="kk-KZ" sz="6400" b="1" dirty="0" smtClean="0"/>
          </a:p>
          <a:p>
            <a:endParaRPr lang="kk-KZ" sz="6400" b="1" dirty="0" smtClean="0"/>
          </a:p>
          <a:p>
            <a:endParaRPr lang="kk-KZ" sz="6400" b="1" dirty="0" smtClean="0"/>
          </a:p>
          <a:p>
            <a:endParaRPr lang="kk-KZ" sz="6400" b="1" dirty="0" smtClean="0"/>
          </a:p>
          <a:p>
            <a:endParaRPr lang="kk-KZ" sz="6400" b="1" dirty="0" smtClean="0"/>
          </a:p>
          <a:p>
            <a:endParaRPr lang="kk-KZ" sz="6400" b="1" dirty="0" smtClean="0"/>
          </a:p>
          <a:p>
            <a:endParaRPr lang="kk-KZ" sz="6400" b="1" dirty="0" smtClean="0"/>
          </a:p>
          <a:p>
            <a:endParaRPr lang="kk-KZ" sz="6400" b="1" dirty="0" smtClean="0"/>
          </a:p>
          <a:p>
            <a:endParaRPr lang="kk-KZ" sz="6400" b="1" dirty="0" smtClean="0"/>
          </a:p>
          <a:p>
            <a:endParaRPr lang="kk-KZ" sz="6400" b="1" dirty="0" smtClean="0"/>
          </a:p>
          <a:p>
            <a:endParaRPr lang="kk-KZ" sz="6400" b="1" dirty="0" smtClean="0"/>
          </a:p>
          <a:p>
            <a:endParaRPr lang="kk-KZ" sz="6400" b="1" dirty="0" smtClean="0"/>
          </a:p>
          <a:p>
            <a:endParaRPr lang="kk-KZ" sz="6400" b="1" dirty="0" smtClean="0"/>
          </a:p>
          <a:p>
            <a:endParaRPr lang="kk-KZ" sz="6400" b="1" dirty="0" smtClean="0"/>
          </a:p>
          <a:p>
            <a:endParaRPr lang="kk-KZ" sz="6400" b="1" dirty="0" smtClean="0"/>
          </a:p>
          <a:p>
            <a:endParaRPr lang="kk-KZ" sz="6400" b="1" dirty="0" smtClean="0"/>
          </a:p>
          <a:p>
            <a:endParaRPr lang="kk-KZ" sz="6400" b="1" dirty="0" smtClean="0"/>
          </a:p>
          <a:p>
            <a:endParaRPr lang="kk-KZ" sz="6400" b="1" dirty="0" smtClean="0"/>
          </a:p>
          <a:p>
            <a:endParaRPr lang="kk-KZ" sz="6400" b="1" dirty="0" smtClean="0"/>
          </a:p>
          <a:p>
            <a:endParaRPr lang="kk-KZ" sz="6400" b="1" dirty="0" smtClean="0"/>
          </a:p>
          <a:p>
            <a:endParaRPr lang="kk-KZ" sz="6400" b="1" dirty="0" smtClean="0"/>
          </a:p>
          <a:p>
            <a:endParaRPr lang="kk-KZ" sz="6400" b="1" dirty="0" smtClean="0"/>
          </a:p>
          <a:p>
            <a:endParaRPr lang="kk-KZ" sz="6400" b="1" dirty="0" smtClean="0"/>
          </a:p>
          <a:p>
            <a:endParaRPr lang="kk-KZ" sz="6400" b="1" dirty="0" smtClean="0"/>
          </a:p>
          <a:p>
            <a:endParaRPr lang="kk-KZ" sz="6400" b="1" dirty="0" smtClean="0"/>
          </a:p>
          <a:p>
            <a:endParaRPr lang="kk-KZ" sz="6400" b="1" dirty="0" smtClean="0"/>
          </a:p>
          <a:p>
            <a:endParaRPr lang="kk-KZ" sz="6400" b="1" dirty="0" smtClean="0"/>
          </a:p>
          <a:p>
            <a:endParaRPr lang="kk-KZ" sz="6400" b="1" dirty="0" smtClean="0"/>
          </a:p>
          <a:p>
            <a:endParaRPr lang="kk-KZ" sz="6400" b="1" dirty="0" smtClean="0"/>
          </a:p>
          <a:p>
            <a:endParaRPr lang="kk-KZ" sz="6400" b="1" dirty="0" smtClean="0"/>
          </a:p>
          <a:p>
            <a:endParaRPr lang="kk-KZ" sz="6400" b="1" dirty="0" smtClean="0"/>
          </a:p>
          <a:p>
            <a:endParaRPr lang="kk-KZ" sz="6400" b="1" dirty="0" smtClean="0"/>
          </a:p>
          <a:p>
            <a:endParaRPr lang="kk-KZ" sz="6400" b="1" dirty="0" smtClean="0"/>
          </a:p>
          <a:p>
            <a:endParaRPr lang="kk-KZ" sz="6400" b="1" dirty="0" smtClean="0"/>
          </a:p>
          <a:p>
            <a:endParaRPr lang="kk-KZ" sz="6400" b="1" dirty="0" smtClean="0"/>
          </a:p>
          <a:p>
            <a:endParaRPr lang="kk-KZ" sz="6400" b="1" dirty="0" smtClean="0"/>
          </a:p>
          <a:p>
            <a:endParaRPr lang="kk-KZ" sz="6400" b="1" dirty="0" smtClean="0"/>
          </a:p>
          <a:p>
            <a:endParaRPr lang="kk-KZ" sz="6400" b="1" dirty="0" smtClean="0"/>
          </a:p>
          <a:p>
            <a:endParaRPr lang="kk-KZ" sz="6400" b="1" dirty="0" smtClean="0"/>
          </a:p>
          <a:p>
            <a:endParaRPr lang="kk-KZ" sz="6400" b="1" dirty="0" smtClean="0"/>
          </a:p>
          <a:p>
            <a:endParaRPr lang="kk-KZ" sz="6400" b="1" dirty="0" smtClean="0"/>
          </a:p>
          <a:p>
            <a:endParaRPr lang="kk-KZ" sz="6400" b="1" dirty="0" smtClean="0"/>
          </a:p>
          <a:p>
            <a:endParaRPr lang="kk-KZ" sz="6400" b="1" dirty="0" smtClean="0"/>
          </a:p>
          <a:p>
            <a:endParaRPr lang="kk-KZ" sz="6400" b="1" dirty="0" smtClean="0"/>
          </a:p>
          <a:p>
            <a:endParaRPr lang="kk-KZ" sz="6400" b="1" dirty="0" smtClean="0"/>
          </a:p>
          <a:p>
            <a:endParaRPr lang="en-US" sz="4000" b="1" dirty="0" smtClean="0"/>
          </a:p>
          <a:p>
            <a:endParaRPr lang="ru-RU" sz="4000" dirty="0" smtClean="0"/>
          </a:p>
          <a:p>
            <a:endParaRPr lang="ru-RU"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0" y="0"/>
            <a:ext cx="9144000" cy="6126163"/>
          </a:xfrm>
        </p:spPr>
        <p:txBody>
          <a:bodyPr>
            <a:noAutofit/>
          </a:bodyPr>
          <a:lstStyle/>
          <a:p>
            <a:r>
              <a:rPr lang="en-US" sz="2400" dirty="0" smtClean="0"/>
              <a:t>Despite the fact that what personnel planning has much in common with other areas of planning, in its process can arise a number of the specific problems caused:</a:t>
            </a:r>
            <a:endParaRPr lang="kk-KZ" sz="2400" dirty="0" smtClean="0"/>
          </a:p>
          <a:p>
            <a:r>
              <a:rPr lang="en-US" sz="2400" dirty="0" smtClean="0"/>
              <a:t>- Difficulty of process of planning of the personnel, connected with complexity of forecasting of </a:t>
            </a:r>
            <a:r>
              <a:rPr lang="en-US" sz="2400" dirty="0" err="1" smtClean="0"/>
              <a:t>labour</a:t>
            </a:r>
            <a:r>
              <a:rPr lang="en-US" sz="2400" dirty="0" smtClean="0"/>
              <a:t> </a:t>
            </a:r>
            <a:r>
              <a:rPr lang="en-US" sz="2400" dirty="0" err="1" smtClean="0"/>
              <a:t>behaviour</a:t>
            </a:r>
            <a:r>
              <a:rPr lang="en-US" sz="2400" dirty="0" smtClean="0"/>
              <a:t>, possibility of occurrence of conflicts etc. </a:t>
            </a:r>
            <a:endParaRPr lang="kk-KZ" sz="2400" dirty="0" smtClean="0"/>
          </a:p>
          <a:p>
            <a:r>
              <a:rPr lang="en-US" sz="2400" dirty="0" smtClean="0"/>
              <a:t>Possibilities of use of the personnel in the future and its future relation to work are predicted with high degree of uncertainty. Besides participants of the </a:t>
            </a:r>
            <a:r>
              <a:rPr lang="en-US" sz="2400" dirty="0" err="1" smtClean="0"/>
              <a:t>organisation</a:t>
            </a:r>
            <a:r>
              <a:rPr lang="en-US" sz="2400" dirty="0" smtClean="0"/>
              <a:t> resist to </a:t>
            </a:r>
            <a:r>
              <a:rPr lang="en-US" sz="2400" dirty="0" smtClean="0"/>
              <a:t> </a:t>
            </a:r>
            <a:r>
              <a:rPr lang="en-US" sz="2400" dirty="0" smtClean="0"/>
              <a:t>be "objects" of planning, can disagree with results of planning and react to it conflict occurrence;</a:t>
            </a:r>
            <a:endParaRPr lang="kk-KZ" sz="2400" dirty="0" smtClean="0"/>
          </a:p>
          <a:p>
            <a:r>
              <a:rPr lang="en-US" sz="2400" dirty="0" smtClean="0"/>
              <a:t>- A duality of system of economic targets in personnel selection. If at planning in the field of marketing, the finance of the purpose of planning mention economic aspects at personnel planning components of social efficiency are added. </a:t>
            </a:r>
            <a:endParaRPr lang="kk-KZ" sz="2400" dirty="0" smtClean="0"/>
          </a:p>
          <a:p>
            <a:r>
              <a:rPr lang="en-US" sz="2400" dirty="0" smtClean="0"/>
              <a:t>If in other areas it is possible to operate with quantitative sizes the data at personnel planning in many respects has qualitative character (abilities, an estimation of the done work, etc</a:t>
            </a:r>
            <a:r>
              <a:rPr lang="en-US" sz="2400" dirty="0" smtClean="0"/>
              <a:t>.)</a:t>
            </a:r>
            <a:endParaRPr lang="kk-KZ" sz="2400" dirty="0" smtClean="0"/>
          </a:p>
          <a:p>
            <a:endParaRPr lang="kk-KZ" sz="2400" dirty="0" smtClean="0"/>
          </a:p>
          <a:p>
            <a:r>
              <a:rPr lang="en-US" sz="2400" dirty="0" smtClean="0"/>
              <a:t> </a:t>
            </a:r>
            <a:endParaRPr lang="ru-RU" sz="24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sz="3100" b="1" dirty="0" smtClean="0"/>
              <a:t/>
            </a:r>
            <a:br>
              <a:rPr lang="en-US" sz="3100" b="1" dirty="0" smtClean="0"/>
            </a:br>
            <a:r>
              <a:rPr lang="en-US" sz="4000" b="1" dirty="0" smtClean="0"/>
              <a:t>Planning of requirement for the personnel</a:t>
            </a:r>
            <a:r>
              <a:rPr lang="kk-KZ" b="1" dirty="0" smtClean="0"/>
              <a:t/>
            </a:r>
            <a:br>
              <a:rPr lang="kk-KZ" b="1" dirty="0" smtClean="0"/>
            </a:br>
            <a:r>
              <a:rPr lang="ru-RU" dirty="0" smtClean="0"/>
              <a:t/>
            </a:r>
            <a:br>
              <a:rPr lang="ru-RU" dirty="0" smtClean="0"/>
            </a:br>
            <a:endParaRPr lang="ru-RU" dirty="0"/>
          </a:p>
        </p:txBody>
      </p:sp>
      <p:sp>
        <p:nvSpPr>
          <p:cNvPr id="3" name="Содержимое 2"/>
          <p:cNvSpPr>
            <a:spLocks noGrp="1"/>
          </p:cNvSpPr>
          <p:nvPr>
            <p:ph idx="1"/>
          </p:nvPr>
        </p:nvSpPr>
        <p:spPr>
          <a:xfrm>
            <a:off x="457200" y="928670"/>
            <a:ext cx="8229600" cy="5197493"/>
          </a:xfrm>
        </p:spPr>
        <p:txBody>
          <a:bodyPr>
            <a:normAutofit fontScale="70000" lnSpcReduction="20000"/>
          </a:bodyPr>
          <a:lstStyle/>
          <a:p>
            <a:r>
              <a:rPr lang="en-US" sz="3400" dirty="0" smtClean="0"/>
              <a:t>Main objective - definition of quantitative and qualitative requirement for the personnel for maintenance of available at the moment and future productivity of the enterprise available at the moment.</a:t>
            </a:r>
            <a:endParaRPr lang="kk-KZ" sz="3400" dirty="0" smtClean="0"/>
          </a:p>
          <a:p>
            <a:r>
              <a:rPr lang="en-US" sz="3400" dirty="0" smtClean="0"/>
              <a:t>Concrete definition of requirement for the personnel represents calculation of necessary number of workers on their qualification, time, employment and arrangement according to current and perspective problems of development of the enterprise. </a:t>
            </a:r>
            <a:endParaRPr lang="kk-KZ" sz="3400" dirty="0" smtClean="0"/>
          </a:p>
          <a:p>
            <a:r>
              <a:rPr lang="en-US" sz="3400" dirty="0" smtClean="0"/>
              <a:t>Calculation is made on the basis of comparison of settlement requirement for a </a:t>
            </a:r>
            <a:r>
              <a:rPr lang="en-US" sz="3400" dirty="0" err="1" smtClean="0"/>
              <a:t>labour</a:t>
            </a:r>
            <a:r>
              <a:rPr lang="en-US" sz="3400" dirty="0" smtClean="0"/>
              <a:t> and a security actual state for certain date and represents an information basis for acceptance of administrative decisions in the field of attraction of the personnel, its preparation and retraining.</a:t>
            </a:r>
            <a:endParaRPr lang="kk-KZ" sz="3400" dirty="0" smtClean="0"/>
          </a:p>
          <a:p>
            <a:r>
              <a:rPr lang="en-US" sz="3400" dirty="0" smtClean="0"/>
              <a:t>The requirement for the personnel is submitted to influence external and internal in relation to the </a:t>
            </a:r>
            <a:r>
              <a:rPr lang="en-US" sz="3400" dirty="0" smtClean="0"/>
              <a:t>organization </a:t>
            </a:r>
            <a:r>
              <a:rPr lang="en-US" sz="3400" dirty="0" smtClean="0"/>
              <a:t>of factors.</a:t>
            </a:r>
            <a:endParaRPr lang="kk-KZ" sz="3400" dirty="0" smtClean="0"/>
          </a:p>
          <a:p>
            <a:endParaRPr lang="kk-KZ" b="1" dirty="0" smtClean="0"/>
          </a:p>
          <a:p>
            <a:endParaRPr lang="kk-KZ" b="1" dirty="0" smtClean="0"/>
          </a:p>
          <a:p>
            <a:endParaRPr lang="kk-KZ" b="1" dirty="0" smtClean="0"/>
          </a:p>
          <a:p>
            <a:endParaRPr lang="en-US" b="1" dirty="0" smtClean="0"/>
          </a:p>
          <a:p>
            <a:endParaRPr lang="en-US" b="1" dirty="0" smtClean="0"/>
          </a:p>
          <a:p>
            <a:endParaRPr lang="en-US" b="1" dirty="0" smtClean="0"/>
          </a:p>
          <a:p>
            <a:endParaRPr lang="en-US" b="1" dirty="0" smtClean="0"/>
          </a:p>
          <a:p>
            <a:endParaRPr lang="ru-RU"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en-US" sz="2800" b="1" dirty="0" smtClean="0"/>
              <a:t>Planning of maintenance by the </a:t>
            </a:r>
            <a:r>
              <a:rPr lang="en-US" sz="2800" b="1" dirty="0" smtClean="0"/>
              <a:t>personnel</a:t>
            </a:r>
            <a:endParaRPr lang="ru-RU" sz="2800" dirty="0"/>
          </a:p>
        </p:txBody>
      </p:sp>
      <p:sp>
        <p:nvSpPr>
          <p:cNvPr id="3" name="Содержимое 2"/>
          <p:cNvSpPr>
            <a:spLocks noGrp="1"/>
          </p:cNvSpPr>
          <p:nvPr>
            <p:ph idx="1"/>
          </p:nvPr>
        </p:nvSpPr>
        <p:spPr>
          <a:xfrm>
            <a:off x="457200" y="1142984"/>
            <a:ext cx="8229600" cy="4983179"/>
          </a:xfrm>
        </p:spPr>
        <p:txBody>
          <a:bodyPr>
            <a:normAutofit fontScale="70000" lnSpcReduction="20000"/>
          </a:bodyPr>
          <a:lstStyle/>
          <a:p>
            <a:r>
              <a:rPr lang="en-US" b="1" dirty="0" smtClean="0"/>
              <a:t>It </a:t>
            </a:r>
            <a:r>
              <a:rPr lang="en-US" b="1" dirty="0" smtClean="0"/>
              <a:t>directly starts with planning of requirement for the personnel and also considers both quantitative, and qualitative aspects. It is subdivided into four components:</a:t>
            </a:r>
            <a:endParaRPr lang="kk-KZ" b="1" dirty="0" smtClean="0"/>
          </a:p>
          <a:p>
            <a:r>
              <a:rPr lang="en-US" b="1" dirty="0" smtClean="0"/>
              <a:t>- </a:t>
            </a:r>
            <a:r>
              <a:rPr lang="en-US" b="1" i="1" dirty="0" smtClean="0"/>
              <a:t>Planning of a set of the personnel. It is connected with a choice of sources of attraction of candidates (external or internal), and also with acquaintance of potential candidates with offered vacancies by means of a news media (the publication, the Internet etc.);</a:t>
            </a:r>
            <a:endParaRPr lang="kk-KZ" b="1" i="1" dirty="0" smtClean="0"/>
          </a:p>
          <a:p>
            <a:r>
              <a:rPr lang="en-US" b="1" dirty="0" smtClean="0"/>
              <a:t>- </a:t>
            </a:r>
            <a:r>
              <a:rPr lang="en-US" b="1" i="1" dirty="0" smtClean="0"/>
              <a:t>Selection planning. It is connected with a choice of toolkit of selection, and also </a:t>
            </a:r>
            <a:r>
              <a:rPr lang="en-US" b="1" i="1" dirty="0" err="1" smtClean="0"/>
              <a:t>structurization</a:t>
            </a:r>
            <a:r>
              <a:rPr lang="en-US" b="1" i="1" dirty="0" smtClean="0"/>
              <a:t> of separate stages of carrying out of selection of candidates on vacant places;</a:t>
            </a:r>
            <a:endParaRPr lang="kk-KZ" b="1" i="1" dirty="0" smtClean="0"/>
          </a:p>
          <a:p>
            <a:r>
              <a:rPr lang="en-US" b="1" dirty="0" smtClean="0"/>
              <a:t>- </a:t>
            </a:r>
            <a:r>
              <a:rPr lang="en-US" b="1" i="1" dirty="0" smtClean="0"/>
              <a:t>Acceptance planning for work. Norms of the </a:t>
            </a:r>
            <a:r>
              <a:rPr lang="en-US" b="1" i="1" dirty="0" err="1" smtClean="0"/>
              <a:t>labour</a:t>
            </a:r>
            <a:r>
              <a:rPr lang="en-US" b="1" i="1" dirty="0" smtClean="0"/>
              <a:t> right and the legislation, including are taken into consideration at the conclusion of </a:t>
            </a:r>
            <a:r>
              <a:rPr lang="en-US" b="1" i="1" dirty="0" err="1" smtClean="0"/>
              <a:t>labour</a:t>
            </a:r>
            <a:r>
              <a:rPr lang="en-US" b="1" i="1" dirty="0" smtClean="0"/>
              <a:t> contracts;</a:t>
            </a:r>
            <a:endParaRPr lang="kk-KZ" b="1" i="1" dirty="0" smtClean="0"/>
          </a:p>
          <a:p>
            <a:r>
              <a:rPr lang="en-US" b="1" dirty="0" smtClean="0"/>
              <a:t>- </a:t>
            </a:r>
            <a:r>
              <a:rPr lang="en-US" b="1" i="1" dirty="0" smtClean="0"/>
              <a:t>Planning of adaptation of employees, i.e. The actions promoting acquaintance of new employees with the </a:t>
            </a:r>
            <a:r>
              <a:rPr lang="en-US" b="1" i="1" dirty="0" err="1" smtClean="0"/>
              <a:t>organisation</a:t>
            </a:r>
            <a:r>
              <a:rPr lang="en-US" b="1" i="1" dirty="0" smtClean="0"/>
              <a:t>, a workplace and collective.</a:t>
            </a:r>
            <a:endParaRPr lang="kk-KZ" b="1" i="1" dirty="0" smtClean="0"/>
          </a:p>
          <a:p>
            <a:endParaRPr lang="kk-KZ" b="1" dirty="0" smtClean="0"/>
          </a:p>
          <a:p>
            <a:endParaRPr lang="ru-RU" dirty="0" smtClean="0"/>
          </a:p>
          <a:p>
            <a:endParaRPr lang="ru-RU"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868346"/>
          </a:xfrm>
        </p:spPr>
        <p:txBody>
          <a:bodyPr>
            <a:normAutofit/>
          </a:bodyPr>
          <a:lstStyle/>
          <a:p>
            <a:r>
              <a:rPr lang="en-US" sz="2800" b="1" dirty="0" smtClean="0"/>
              <a:t>Planning of use of the </a:t>
            </a:r>
            <a:r>
              <a:rPr lang="en-US" sz="2800" b="1" dirty="0" smtClean="0"/>
              <a:t>personnel</a:t>
            </a:r>
            <a:endParaRPr lang="ru-RU" sz="2800" dirty="0"/>
          </a:p>
        </p:txBody>
      </p:sp>
      <p:sp>
        <p:nvSpPr>
          <p:cNvPr id="3" name="Содержимое 2"/>
          <p:cNvSpPr>
            <a:spLocks noGrp="1"/>
          </p:cNvSpPr>
          <p:nvPr>
            <p:ph idx="1"/>
          </p:nvPr>
        </p:nvSpPr>
        <p:spPr>
          <a:xfrm>
            <a:off x="457200" y="1000108"/>
            <a:ext cx="8229600" cy="5643602"/>
          </a:xfrm>
        </p:spPr>
        <p:txBody>
          <a:bodyPr>
            <a:normAutofit fontScale="55000" lnSpcReduction="20000"/>
          </a:bodyPr>
          <a:lstStyle/>
          <a:p>
            <a:r>
              <a:rPr lang="en-US" sz="3800" dirty="0" smtClean="0"/>
              <a:t>Its purpose - maintenance of conformity of distribution of conformity of distribution of employees on the workplaces which basis is conformity of qualification to requirements of the given workplace. Comparison of a qualifying profile of employees and these requirements allows to estimate factor of professional suitability of employees to a workplace.</a:t>
            </a:r>
          </a:p>
          <a:p>
            <a:r>
              <a:rPr lang="en-US" sz="3800" dirty="0" smtClean="0"/>
              <a:t>Besides, at planning of use of the personnel it is necessary to aspire to maintenance of optimum degree of satisfaction of workers with their workplaces, considering their abilities, ability, motivation. Planning of use of the personnel is </a:t>
            </a:r>
            <a:r>
              <a:rPr lang="en-US" sz="3800" dirty="0" err="1" smtClean="0"/>
              <a:t>realised</a:t>
            </a:r>
            <a:r>
              <a:rPr lang="en-US" sz="3800" dirty="0" smtClean="0"/>
              <a:t> in working out of the plan of replacement of permanent appointments.</a:t>
            </a:r>
          </a:p>
          <a:p>
            <a:r>
              <a:rPr lang="en-US" sz="3800" dirty="0" smtClean="0"/>
              <a:t>Other area of this element of planning is planning of time of employees (working out of plans of </a:t>
            </a:r>
            <a:r>
              <a:rPr lang="en-US" sz="3800" dirty="0" err="1" smtClean="0"/>
              <a:t>labour</a:t>
            </a:r>
            <a:r>
              <a:rPr lang="en-US" sz="3800" dirty="0" smtClean="0"/>
              <a:t> shifts, plans on use of the changeable and partially involved </a:t>
            </a:r>
            <a:r>
              <a:rPr lang="en-US" sz="3800" dirty="0" err="1" smtClean="0"/>
              <a:t>labour</a:t>
            </a:r>
            <a:r>
              <a:rPr lang="en-US" sz="3800" dirty="0" smtClean="0"/>
              <a:t> and auxiliary employees, the </a:t>
            </a:r>
            <a:r>
              <a:rPr lang="en-US" sz="3800" dirty="0" err="1" smtClean="0"/>
              <a:t>organisation</a:t>
            </a:r>
            <a:r>
              <a:rPr lang="en-US" sz="3800" dirty="0" smtClean="0"/>
              <a:t> of use of employees at an </a:t>
            </a:r>
            <a:r>
              <a:rPr lang="en-US" sz="3800" dirty="0" err="1" smtClean="0"/>
              <a:t>astable</a:t>
            </a:r>
            <a:r>
              <a:rPr lang="en-US" sz="3800" dirty="0" smtClean="0"/>
              <a:t> running cycle connected, for example, with seasonal changes in trade).</a:t>
            </a:r>
          </a:p>
          <a:p>
            <a:r>
              <a:rPr lang="en-US" sz="3800" dirty="0" smtClean="0"/>
              <a:t> It is necessary to pay attention also to planning of holidays, planning of granting of employees for participation in various educational programs.</a:t>
            </a:r>
          </a:p>
          <a:p>
            <a:endParaRPr lang="ru-RU"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en-US" sz="2800" b="1" dirty="0" smtClean="0"/>
              <a:t>Planning of development of the </a:t>
            </a:r>
            <a:r>
              <a:rPr lang="en-US" sz="2800" b="1" dirty="0" smtClean="0"/>
              <a:t>personnel</a:t>
            </a:r>
            <a:endParaRPr lang="ru-RU" sz="2800" dirty="0"/>
          </a:p>
        </p:txBody>
      </p:sp>
      <p:sp>
        <p:nvSpPr>
          <p:cNvPr id="3" name="Содержимое 2"/>
          <p:cNvSpPr>
            <a:spLocks noGrp="1"/>
          </p:cNvSpPr>
          <p:nvPr>
            <p:ph idx="1"/>
          </p:nvPr>
        </p:nvSpPr>
        <p:spPr>
          <a:xfrm>
            <a:off x="457200" y="1214423"/>
            <a:ext cx="8229600" cy="3786214"/>
          </a:xfrm>
        </p:spPr>
        <p:txBody>
          <a:bodyPr>
            <a:normAutofit fontScale="92500" lnSpcReduction="20000"/>
          </a:bodyPr>
          <a:lstStyle/>
          <a:p>
            <a:r>
              <a:rPr lang="en-US" sz="2200" dirty="0" smtClean="0"/>
              <a:t>The purpose - definition of the future requirements shown to workplaces, and planning of actions which promote professional development of employees. Planning of development of the personnel urged to use internal resources, instead of to search for the personnel on a work foreign market. </a:t>
            </a:r>
          </a:p>
          <a:p>
            <a:r>
              <a:rPr lang="en-US" sz="2200" dirty="0" smtClean="0"/>
              <a:t>It can be divided into planning of formation, improvement of professional skill of employees and career planning.</a:t>
            </a:r>
          </a:p>
          <a:p>
            <a:r>
              <a:rPr lang="en-US" sz="2200" dirty="0" smtClean="0"/>
              <a:t>All actions for personnel development should be directed on deficiency abolition in knowledge and skills of employees. </a:t>
            </a:r>
          </a:p>
          <a:p>
            <a:r>
              <a:rPr lang="en-US" sz="2200" dirty="0" smtClean="0"/>
              <a:t>Many large enterprises for training of the workers create own educational </a:t>
            </a:r>
            <a:r>
              <a:rPr lang="en-US" sz="2200" dirty="0" err="1" smtClean="0"/>
              <a:t>centres</a:t>
            </a:r>
            <a:r>
              <a:rPr lang="en-US" sz="2200" dirty="0" smtClean="0"/>
              <a:t> as much as possible approached to specificity of activity of firm. </a:t>
            </a:r>
          </a:p>
          <a:p>
            <a:r>
              <a:rPr lang="en-US" sz="2200" dirty="0" smtClean="0"/>
              <a:t>The small and average </a:t>
            </a:r>
            <a:r>
              <a:rPr lang="en-US" sz="2200" dirty="0" err="1" smtClean="0"/>
              <a:t>organisations</a:t>
            </a:r>
            <a:r>
              <a:rPr lang="en-US" sz="2200" dirty="0" smtClean="0"/>
              <a:t> can take advantage of services of the external educational </a:t>
            </a:r>
            <a:r>
              <a:rPr lang="en-US" sz="2200" dirty="0" err="1" smtClean="0"/>
              <a:t>centres</a:t>
            </a:r>
            <a:r>
              <a:rPr lang="en-US" sz="2200" dirty="0" smtClean="0"/>
              <a:t>.</a:t>
            </a:r>
          </a:p>
          <a:p>
            <a:endParaRPr lang="en-US" b="1" dirty="0" smtClean="0"/>
          </a:p>
          <a:p>
            <a:endParaRPr lang="en-US" b="1" dirty="0" smtClean="0"/>
          </a:p>
          <a:p>
            <a:endParaRPr lang="en-US" b="1" dirty="0" smtClean="0"/>
          </a:p>
          <a:p>
            <a:endParaRPr lang="en-US" b="1" dirty="0" smtClean="0"/>
          </a:p>
        </p:txBody>
      </p:sp>
      <p:pic>
        <p:nvPicPr>
          <p:cNvPr id="4" name="Рисунок 3" descr="NZBCAXJAL7CCAHJRDYHCAF9763CCASI47STCA12SJY3CA8CDEGPCAQV3SZVCA9258PMCAZ7MZROCAX4NZNZCA8L007SCAG0JAVJCA51TOGDCAEJCBYSCAZADDCKCAXUF21DCAUED5P4CAR9EBLDCAUNZEHS.jpg"/>
          <p:cNvPicPr>
            <a:picLocks noChangeAspect="1"/>
          </p:cNvPicPr>
          <p:nvPr/>
        </p:nvPicPr>
        <p:blipFill>
          <a:blip r:embed="rId2"/>
          <a:stretch>
            <a:fillRect/>
          </a:stretch>
        </p:blipFill>
        <p:spPr>
          <a:xfrm>
            <a:off x="3952874" y="4643446"/>
            <a:ext cx="5191126" cy="2214554"/>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654032"/>
          </a:xfrm>
        </p:spPr>
        <p:txBody>
          <a:bodyPr>
            <a:normAutofit/>
          </a:bodyPr>
          <a:lstStyle/>
          <a:p>
            <a:r>
              <a:rPr lang="en-US" sz="2400" b="1" dirty="0" smtClean="0"/>
              <a:t>Planning </a:t>
            </a:r>
            <a:r>
              <a:rPr lang="en-US" sz="2400" b="1" dirty="0" smtClean="0"/>
              <a:t>of liberation of the personnel</a:t>
            </a:r>
            <a:endParaRPr lang="ru-RU" sz="2400" dirty="0"/>
          </a:p>
        </p:txBody>
      </p:sp>
      <p:sp>
        <p:nvSpPr>
          <p:cNvPr id="3" name="Содержимое 2"/>
          <p:cNvSpPr>
            <a:spLocks noGrp="1"/>
          </p:cNvSpPr>
          <p:nvPr>
            <p:ph idx="1"/>
          </p:nvPr>
        </p:nvSpPr>
        <p:spPr>
          <a:xfrm>
            <a:off x="0" y="928670"/>
            <a:ext cx="9144000" cy="5929330"/>
          </a:xfrm>
        </p:spPr>
        <p:txBody>
          <a:bodyPr>
            <a:normAutofit fontScale="25000" lnSpcReduction="20000"/>
          </a:bodyPr>
          <a:lstStyle/>
          <a:p>
            <a:pPr>
              <a:buNone/>
            </a:pPr>
            <a:endParaRPr lang="en-US" sz="6400" dirty="0" smtClean="0"/>
          </a:p>
          <a:p>
            <a:r>
              <a:rPr lang="en-US" sz="6400" dirty="0" smtClean="0"/>
              <a:t>The purpose - an establishment and timely or advancing reduction of surpluses of the personnel. </a:t>
            </a:r>
          </a:p>
          <a:p>
            <a:r>
              <a:rPr lang="en-US" sz="6400" dirty="0" smtClean="0"/>
              <a:t>The liberation reasons can be phase-out because of inexpediency of the further existence of the enterprise; slump in production; new technical development; change of requirements to workplaces; change of organizational structure etc.</a:t>
            </a:r>
          </a:p>
          <a:p>
            <a:r>
              <a:rPr lang="en-US" sz="6400" dirty="0" smtClean="0"/>
              <a:t>For a non-admission </a:t>
            </a:r>
            <a:r>
              <a:rPr lang="en-US" sz="6400" dirty="0" smtClean="0"/>
              <a:t>on </a:t>
            </a:r>
            <a:r>
              <a:rPr lang="en-US" sz="6400" dirty="0" smtClean="0"/>
              <a:t>a foreign market of work of qualified personnel and softening of social intensity of the </a:t>
            </a:r>
            <a:r>
              <a:rPr lang="en-US" sz="6400" dirty="0" err="1" smtClean="0"/>
              <a:t>organisation</a:t>
            </a:r>
            <a:r>
              <a:rPr lang="en-US" sz="6400" dirty="0" smtClean="0"/>
              <a:t> can use advancing liberation of the personnel: working out of forecasts on liberation of the personnel and planning of ways of alternative use of employees. Unfortunately, channelized activity on management of the personnel has not had development in the domestic </a:t>
            </a:r>
            <a:r>
              <a:rPr lang="en-US" sz="6400" dirty="0" err="1" smtClean="0"/>
              <a:t>organisations</a:t>
            </a:r>
            <a:r>
              <a:rPr lang="en-US" sz="6400" dirty="0" smtClean="0"/>
              <a:t>.</a:t>
            </a:r>
          </a:p>
          <a:p>
            <a:r>
              <a:rPr lang="en-US" sz="6400" dirty="0" smtClean="0"/>
              <a:t>At planning of liberation of the personnel first of all it is necessary to plan actions at which carrying out it is not required personnel reductions:</a:t>
            </a:r>
          </a:p>
          <a:p>
            <a:r>
              <a:rPr lang="en-US" sz="6400" dirty="0" smtClean="0"/>
              <a:t>1) the employment termination. This measure gives the chance to employ liberated workers at the expense of own decrease of workers;</a:t>
            </a:r>
          </a:p>
          <a:p>
            <a:r>
              <a:rPr lang="en-US" sz="6400" dirty="0" smtClean="0"/>
              <a:t>2) </a:t>
            </a:r>
            <a:r>
              <a:rPr lang="en-US" sz="6400" dirty="0" err="1" smtClean="0"/>
              <a:t>movings</a:t>
            </a:r>
            <a:r>
              <a:rPr lang="en-US" sz="6400" dirty="0" smtClean="0"/>
              <a:t> of an excessive </a:t>
            </a:r>
            <a:r>
              <a:rPr lang="en-US" sz="6400" dirty="0" err="1" smtClean="0"/>
              <a:t>labour</a:t>
            </a:r>
            <a:r>
              <a:rPr lang="en-US" sz="6400" dirty="0" smtClean="0"/>
              <a:t> on other empty seats;</a:t>
            </a:r>
          </a:p>
          <a:p>
            <a:r>
              <a:rPr lang="en-US" sz="6400" dirty="0" smtClean="0"/>
              <a:t>3) reduction of duration of working hours. In this case excessive number will be liquidated because it is required </a:t>
            </a:r>
            <a:r>
              <a:rPr lang="en-US" sz="6400" dirty="0" smtClean="0"/>
              <a:t>quantity </a:t>
            </a:r>
            <a:r>
              <a:rPr lang="en-US" sz="6400" dirty="0" smtClean="0"/>
              <a:t>of workers. There are some variants of such reduction: cancellation overtime, transfer of a part of workers into the incomplete working day etc.;</a:t>
            </a:r>
          </a:p>
          <a:p>
            <a:r>
              <a:rPr lang="en-US" sz="6400" dirty="0" smtClean="0"/>
              <a:t>4) cancellation of transfer of orders in other </a:t>
            </a:r>
            <a:r>
              <a:rPr lang="en-US" sz="6400" dirty="0" err="1" smtClean="0"/>
              <a:t>organisations</a:t>
            </a:r>
            <a:r>
              <a:rPr lang="en-US" sz="6400" dirty="0" smtClean="0"/>
              <a:t> if these orders can be executed own forces, without loss of the communications necessary for the </a:t>
            </a:r>
            <a:r>
              <a:rPr lang="en-US" sz="6400" dirty="0" err="1" smtClean="0"/>
              <a:t>organisation</a:t>
            </a:r>
            <a:r>
              <a:rPr lang="en-US" sz="6400" dirty="0" smtClean="0"/>
              <a:t>;</a:t>
            </a:r>
          </a:p>
          <a:p>
            <a:r>
              <a:rPr lang="en-US" sz="6400" dirty="0" smtClean="0"/>
              <a:t>5) introduction of the truncated worker of week.</a:t>
            </a:r>
          </a:p>
          <a:p>
            <a:r>
              <a:rPr lang="en-US" sz="6400" dirty="0" smtClean="0"/>
              <a:t>Then the actions directed on reduction of employees are planned. </a:t>
            </a:r>
          </a:p>
          <a:p>
            <a:r>
              <a:rPr lang="en-US" sz="6400" dirty="0" smtClean="0"/>
              <a:t>Advantage is given to those actions at which workers leave the enterprise voluntary. Thus there can be a payment of monetary indemnifications at dismissal (at the western enterprises till 7-10 monthly salaries depending on the experience of work and of some others </a:t>
            </a:r>
          </a:p>
          <a:p>
            <a:endParaRPr lang="en-US" dirty="0" smtClean="0"/>
          </a:p>
          <a:p>
            <a:endParaRPr lang="ru-RU"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868346"/>
          </a:xfrm>
        </p:spPr>
        <p:txBody>
          <a:bodyPr>
            <a:normAutofit/>
          </a:bodyPr>
          <a:lstStyle/>
          <a:p>
            <a:r>
              <a:rPr lang="en-US" sz="2800" b="1" dirty="0" smtClean="0"/>
              <a:t>Costs planning on the </a:t>
            </a:r>
            <a:r>
              <a:rPr lang="en-US" sz="2800" b="1" dirty="0" smtClean="0"/>
              <a:t>personnel</a:t>
            </a:r>
            <a:endParaRPr lang="ru-RU" sz="2800" dirty="0"/>
          </a:p>
        </p:txBody>
      </p:sp>
      <p:sp>
        <p:nvSpPr>
          <p:cNvPr id="3" name="Содержимое 2"/>
          <p:cNvSpPr>
            <a:spLocks noGrp="1"/>
          </p:cNvSpPr>
          <p:nvPr>
            <p:ph idx="1"/>
          </p:nvPr>
        </p:nvSpPr>
        <p:spPr>
          <a:xfrm>
            <a:off x="457200" y="1142984"/>
            <a:ext cx="8229600" cy="4983179"/>
          </a:xfrm>
        </p:spPr>
        <p:txBody>
          <a:bodyPr>
            <a:normAutofit fontScale="70000" lnSpcReduction="20000"/>
          </a:bodyPr>
          <a:lstStyle/>
          <a:p>
            <a:r>
              <a:rPr lang="en-US" b="1" dirty="0" smtClean="0"/>
              <a:t>The purpose - an establishment of changes of expenses for the personnel in the certain planned period of time. </a:t>
            </a:r>
          </a:p>
          <a:p>
            <a:r>
              <a:rPr lang="en-US" b="1" dirty="0" smtClean="0"/>
              <a:t>Comparison to prospective degree of success of the enterprise, its abilities to sustain similar change of expenses is thus made</a:t>
            </a:r>
          </a:p>
          <a:p>
            <a:r>
              <a:rPr lang="en-US" b="1" dirty="0" smtClean="0"/>
              <a:t> The given element of planning of the personnel is closely connected with planning of the finance and the economic activities analysis.</a:t>
            </a:r>
          </a:p>
          <a:p>
            <a:r>
              <a:rPr lang="en-US" b="1" dirty="0" smtClean="0"/>
              <a:t>In industrially developed countries importance of costs planning is caused by the tendency of increase in weight of expenses for the personnel in enterprise costs that can be explained following factors:</a:t>
            </a:r>
          </a:p>
          <a:p>
            <a:r>
              <a:rPr lang="en-US" b="1" dirty="0" smtClean="0"/>
              <a:t>- Imbalance of productivity of workers and expenses for the personnel;</a:t>
            </a:r>
          </a:p>
          <a:p>
            <a:r>
              <a:rPr lang="en-US" b="1" dirty="0" smtClean="0"/>
              <a:t>- Use of the new technologies demanding more qualified and, accordingly, more "expensive" personnel;</a:t>
            </a:r>
          </a:p>
          <a:p>
            <a:r>
              <a:rPr lang="en-US" b="1" dirty="0" smtClean="0"/>
              <a:t>- Influence of the legislation and tariff </a:t>
            </a:r>
            <a:r>
              <a:rPr lang="en-US" b="1" dirty="0" smtClean="0"/>
              <a:t>agreements.</a:t>
            </a:r>
            <a:endParaRPr lang="en-US" b="1" dirty="0" smtClean="0"/>
          </a:p>
          <a:p>
            <a:endParaRPr lang="ru-RU" dirty="0"/>
          </a:p>
        </p:txBody>
      </p:sp>
    </p:spTree>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406</TotalTime>
  <Words>2139</Words>
  <PresentationFormat>Экран (4:3)</PresentationFormat>
  <Paragraphs>143</Paragraphs>
  <Slides>14</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14</vt:i4>
      </vt:variant>
    </vt:vector>
  </HeadingPairs>
  <TitlesOfParts>
    <vt:vector size="15" baseType="lpstr">
      <vt:lpstr>Тема Office</vt:lpstr>
      <vt:lpstr> Lecture 8. Main principles and methods of planning of the personnel </vt:lpstr>
      <vt:lpstr>Слайд 2</vt:lpstr>
      <vt:lpstr>Слайд 3</vt:lpstr>
      <vt:lpstr> Planning of requirement for the personnel  </vt:lpstr>
      <vt:lpstr>Planning of maintenance by the personnel</vt:lpstr>
      <vt:lpstr>Planning of use of the personnel</vt:lpstr>
      <vt:lpstr>Planning of development of the personnel</vt:lpstr>
      <vt:lpstr>Planning of liberation of the personnel</vt:lpstr>
      <vt:lpstr>Costs planning on the personnel</vt:lpstr>
      <vt:lpstr>     Methods of planning of the personnel  </vt:lpstr>
      <vt:lpstr>Слайд 11</vt:lpstr>
      <vt:lpstr>Слайд 12</vt:lpstr>
      <vt:lpstr>Слайд 13</vt:lpstr>
      <vt:lpstr>Thank you for your attention</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Лекция 8. Планирование персонала.</dc:title>
  <dc:creator>BOSS</dc:creator>
  <cp:lastModifiedBy>BOSS</cp:lastModifiedBy>
  <cp:revision>122</cp:revision>
  <dcterms:created xsi:type="dcterms:W3CDTF">2015-03-07T11:07:35Z</dcterms:created>
  <dcterms:modified xsi:type="dcterms:W3CDTF">2015-03-12T12:37:10Z</dcterms:modified>
</cp:coreProperties>
</file>